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8"/>
  </p:notesMasterIdLst>
  <p:sldIdLst>
    <p:sldId id="258" r:id="rId3"/>
    <p:sldId id="260" r:id="rId4"/>
    <p:sldId id="257" r:id="rId5"/>
    <p:sldId id="259"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2C376-1AD5-4BA2-AD27-89D899F13D4E}" type="datetimeFigureOut">
              <a:rPr lang="es-ES" smtClean="0"/>
              <a:t>24/10/2018</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794AC-00E2-41B9-98DD-982ACB6F55A9}" type="slidenum">
              <a:rPr lang="es-ES" smtClean="0"/>
              <a:t>‹Nº›</a:t>
            </a:fld>
            <a:endParaRPr lang="es-ES"/>
          </a:p>
        </p:txBody>
      </p:sp>
    </p:spTree>
    <p:extLst>
      <p:ext uri="{BB962C8B-B14F-4D97-AF65-F5344CB8AC3E}">
        <p14:creationId xmlns:p14="http://schemas.microsoft.com/office/powerpoint/2010/main" val="253946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C4C783F-3D6D-47D1-9070-DAF6FA596FF1}"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4259725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 y="1"/>
            <a:ext cx="12192000" cy="6858000"/>
          </a:xfrm>
          <a:prstGeom prst="rect">
            <a:avLst/>
          </a:prstGeom>
        </p:spPr>
      </p:pic>
      <p:sp>
        <p:nvSpPr>
          <p:cNvPr id="8" name="Title 1"/>
          <p:cNvSpPr>
            <a:spLocks noGrp="1"/>
          </p:cNvSpPr>
          <p:nvPr>
            <p:ph type="ctrTitle" hasCustomPrompt="1"/>
          </p:nvPr>
        </p:nvSpPr>
        <p:spPr>
          <a:xfrm>
            <a:off x="980827" y="1435300"/>
            <a:ext cx="6581117" cy="3510000"/>
          </a:xfrm>
        </p:spPr>
        <p:txBody>
          <a:bodyPr anchor="t" anchorCtr="0"/>
          <a:lstStyle>
            <a:lvl1pPr algn="l">
              <a:defRPr sz="11000" baseline="0">
                <a:solidFill>
                  <a:schemeClr val="bg1"/>
                </a:solidFill>
              </a:defRPr>
            </a:lvl1pPr>
          </a:lstStyle>
          <a:p>
            <a:r>
              <a:rPr lang="en-GB" dirty="0" smtClean="0"/>
              <a:t>Title slide 1</a:t>
            </a:r>
            <a:br>
              <a:rPr lang="en-GB" dirty="0" smtClean="0"/>
            </a:br>
            <a:r>
              <a:rPr lang="en-GB" dirty="0" smtClean="0"/>
              <a:t>light right vertical image</a:t>
            </a:r>
            <a:endParaRPr lang="en-US" dirty="0"/>
          </a:p>
        </p:txBody>
      </p:sp>
      <p:sp>
        <p:nvSpPr>
          <p:cNvPr id="16" name="Freeform 19"/>
          <p:cNvSpPr>
            <a:spLocks noChangeAspect="1" noEditPoints="1"/>
          </p:cNvSpPr>
          <p:nvPr userDrawn="1"/>
        </p:nvSpPr>
        <p:spPr bwMode="auto">
          <a:xfrm>
            <a:off x="1000126"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6" y="5390900"/>
            <a:ext cx="6541519"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30994025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79759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331864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91080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9081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3576679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2192000" cy="5876925"/>
          </a:xfrm>
        </p:spPr>
        <p:txBody>
          <a:bodyPr anchor="ctr"/>
          <a:lstStyle>
            <a:lvl1pPr algn="ctr">
              <a:defRPr/>
            </a:lvl1pPr>
          </a:lstStyle>
          <a:p>
            <a:r>
              <a:rPr lang="en-US" smtClean="0"/>
              <a:t>Click icon to add picture</a:t>
            </a:r>
            <a:endParaRPr lang="en-GB" dirty="0"/>
          </a:p>
        </p:txBody>
      </p:sp>
      <p:sp>
        <p:nvSpPr>
          <p:cNvPr id="6" name="Shape 8"/>
          <p:cNvSpPr txBox="1">
            <a:spLocks/>
          </p:cNvSpPr>
          <p:nvPr userDrawn="1"/>
        </p:nvSpPr>
        <p:spPr>
          <a:xfrm>
            <a:off x="10739439"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‹Nº›</a:t>
            </a:fld>
            <a:endParaRPr lang="en-US" dirty="0">
              <a:solidFill>
                <a:srgbClr val="00338D"/>
              </a:solidFill>
              <a:cs typeface="Arial" panose="020B0604020202020204" pitchFamily="34" charset="0"/>
            </a:endParaRPr>
          </a:p>
        </p:txBody>
      </p:sp>
      <p:sp>
        <p:nvSpPr>
          <p:cNvPr id="7" name="TextBox 6"/>
          <p:cNvSpPr txBox="1"/>
          <p:nvPr userDrawn="1"/>
        </p:nvSpPr>
        <p:spPr>
          <a:xfrm>
            <a:off x="2234935"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2" y="6266999"/>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97352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43112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610423"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4061792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6" name="Text Placeholder 10"/>
          <p:cNvSpPr>
            <a:spLocks noGrp="1" noChangeAspect="1"/>
          </p:cNvSpPr>
          <p:nvPr>
            <p:ph type="body" sz="quarter" idx="21"/>
          </p:nvPr>
        </p:nvSpPr>
        <p:spPr bwMode="gray">
          <a:xfrm>
            <a:off x="5306560"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1003349"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377"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48"/>
          </p:nvPr>
        </p:nvSpPr>
        <p:spPr bwMode="gray">
          <a:xfrm>
            <a:off x="1003349"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377"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7344002"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377"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7344002"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377"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5088626" y="2468535"/>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AutoShape 20"/>
          <p:cNvSpPr>
            <a:spLocks noChangeArrowheads="1"/>
          </p:cNvSpPr>
          <p:nvPr userDrawn="1"/>
        </p:nvSpPr>
        <p:spPr bwMode="gray">
          <a:xfrm rot="18900000" flipH="1">
            <a:off x="6742979"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6"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8" y="4310035"/>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383478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1003200" y="1708151"/>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6220800" y="1708151"/>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68766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771" cy="6858000"/>
          </a:xfrm>
          <a:prstGeom prst="rect">
            <a:avLst/>
          </a:prstGeom>
        </p:spPr>
      </p:pic>
      <p:sp>
        <p:nvSpPr>
          <p:cNvPr id="8" name="Title 1"/>
          <p:cNvSpPr>
            <a:spLocks noGrp="1"/>
          </p:cNvSpPr>
          <p:nvPr>
            <p:ph type="ctrTitle" hasCustomPrompt="1"/>
          </p:nvPr>
        </p:nvSpPr>
        <p:spPr>
          <a:xfrm>
            <a:off x="980827" y="1435300"/>
            <a:ext cx="6581117" cy="3510000"/>
          </a:xfrm>
        </p:spPr>
        <p:txBody>
          <a:bodyPr anchor="t" anchorCtr="0"/>
          <a:lstStyle>
            <a:lvl1pPr algn="l">
              <a:defRPr sz="11000" baseline="0">
                <a:solidFill>
                  <a:schemeClr val="bg1"/>
                </a:solidFill>
              </a:defRPr>
            </a:lvl1pPr>
          </a:lstStyle>
          <a:p>
            <a:r>
              <a:rPr lang="en-GB" dirty="0" smtClean="0"/>
              <a:t>Title slide 2</a:t>
            </a:r>
            <a:br>
              <a:rPr lang="en-GB" dirty="0" smtClean="0"/>
            </a:br>
            <a:r>
              <a:rPr lang="en-GB" dirty="0" smtClean="0"/>
              <a:t>right dark vertical image</a:t>
            </a:r>
            <a:endParaRPr lang="en-US" dirty="0"/>
          </a:p>
        </p:txBody>
      </p:sp>
      <p:sp>
        <p:nvSpPr>
          <p:cNvPr id="16" name="Freeform 19"/>
          <p:cNvSpPr>
            <a:spLocks noChangeAspect="1" noEditPoints="1"/>
          </p:cNvSpPr>
          <p:nvPr userDrawn="1"/>
        </p:nvSpPr>
        <p:spPr bwMode="auto">
          <a:xfrm>
            <a:off x="1000126"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6" y="5390900"/>
            <a:ext cx="6541519"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9848070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1029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2" y="6266999"/>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929438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1"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658606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1"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959129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1"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1971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1"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7801144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smtClean="0"/>
              <a:t>Colors</a:t>
            </a:r>
            <a:endParaRPr lang="en-US" dirty="0"/>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Violet</a:t>
              </a:r>
            </a:p>
            <a:p>
              <a:pPr algn="ctr"/>
              <a:r>
                <a:rPr lang="en-GB" sz="900">
                  <a:solidFill>
                    <a:prstClr val="white"/>
                  </a:solidFill>
                </a:rPr>
                <a:t>72 / 54 / 152</a:t>
              </a:r>
              <a:endParaRPr lang="en-GB" sz="900"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Green</a:t>
              </a:r>
            </a:p>
            <a:p>
              <a:pPr algn="ctr"/>
              <a:r>
                <a:rPr lang="en-GB" sz="900">
                  <a:solidFill>
                    <a:prstClr val="white"/>
                  </a:solidFill>
                </a:rPr>
                <a:t>67 / 176 / 42</a:t>
              </a:r>
              <a:endParaRPr lang="en-GB" sz="900"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Red</a:t>
              </a:r>
            </a:p>
            <a:p>
              <a:pPr algn="ctr"/>
              <a:r>
                <a:rPr lang="en-GB" sz="900">
                  <a:solidFill>
                    <a:prstClr val="white"/>
                  </a:solidFill>
                </a:rPr>
                <a:t>188 / 32 / 75</a:t>
              </a:r>
              <a:endParaRPr lang="en-GB" sz="900"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Blue</a:t>
              </a:r>
            </a:p>
            <a:p>
              <a:pPr algn="ctr"/>
              <a:r>
                <a:rPr lang="en-GB" sz="900">
                  <a:solidFill>
                    <a:prstClr val="white"/>
                  </a:solidFill>
                </a:rPr>
                <a:t>0 / 145 / 218</a:t>
              </a:r>
              <a:endParaRPr lang="en-GB" sz="900"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351835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5" y="5011443"/>
            <a:ext cx="7851751" cy="643342"/>
          </a:xfrm>
        </p:spPr>
        <p:txBody>
          <a:bodyPr/>
          <a:lstStyle>
            <a:lvl1pPr>
              <a:buFontTx/>
              <a:buNone/>
              <a:defRPr sz="1051" b="0">
                <a:solidFill>
                  <a:schemeClr val="bg1">
                    <a:lumMod val="65000"/>
                  </a:schemeClr>
                </a:solidFill>
              </a:defRPr>
            </a:lvl1pPr>
            <a:lvl2pPr>
              <a:buFontTx/>
              <a:buNone/>
              <a:defRPr sz="1051" b="0">
                <a:solidFill>
                  <a:schemeClr val="bg1">
                    <a:lumMod val="65000"/>
                  </a:schemeClr>
                </a:solidFill>
              </a:defRPr>
            </a:lvl2pPr>
            <a:lvl3pPr marL="0" indent="0">
              <a:buFontTx/>
              <a:buNone/>
              <a:defRPr sz="900" b="0">
                <a:solidFill>
                  <a:schemeClr val="bg1">
                    <a:lumMod val="65000"/>
                  </a:schemeClr>
                </a:solidFill>
              </a:defRPr>
            </a:lvl3pPr>
            <a:lvl4pPr marL="345591" indent="0">
              <a:buFontTx/>
              <a:buNone/>
              <a:defRPr sz="900" b="0">
                <a:solidFill>
                  <a:schemeClr val="bg1">
                    <a:lumMod val="65000"/>
                  </a:schemeClr>
                </a:solidFill>
              </a:defRPr>
            </a:lvl4pPr>
            <a:lvl5pPr marL="539987"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4" name="Text Placeholder 2"/>
          <p:cNvSpPr>
            <a:spLocks noGrp="1"/>
          </p:cNvSpPr>
          <p:nvPr>
            <p:ph type="body" sz="quarter" idx="12"/>
          </p:nvPr>
        </p:nvSpPr>
        <p:spPr>
          <a:xfrm>
            <a:off x="2729163" y="5711032"/>
            <a:ext cx="7851751" cy="169277"/>
          </a:xfrm>
        </p:spPr>
        <p:txBody>
          <a:bodyPr>
            <a:noAutofit/>
          </a:bodyPr>
          <a:lstStyle>
            <a:lvl1pPr>
              <a:buFontTx/>
              <a:buNone/>
              <a:defRPr sz="1051"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591" indent="0">
              <a:buFontTx/>
              <a:buNone/>
              <a:defRPr sz="900" b="0">
                <a:solidFill>
                  <a:schemeClr val="bg1">
                    <a:lumMod val="65000"/>
                  </a:schemeClr>
                </a:solidFill>
              </a:defRPr>
            </a:lvl4pPr>
            <a:lvl5pPr marL="539987" indent="0">
              <a:buFontTx/>
              <a:buNone/>
              <a:defRPr sz="900" b="0">
                <a:solidFill>
                  <a:schemeClr val="bg1">
                    <a:lumMod val="65000"/>
                  </a:schemeClr>
                </a:solidFill>
              </a:defRPr>
            </a:lvl5pPr>
          </a:lstStyle>
          <a:p>
            <a:pPr lvl="0"/>
            <a:r>
              <a:rPr lang="en-US" smtClean="0"/>
              <a:t>Click to edit Master text styles</a:t>
            </a:r>
          </a:p>
        </p:txBody>
      </p:sp>
      <p:sp>
        <p:nvSpPr>
          <p:cNvPr id="15" name="Text Placeholder 2"/>
          <p:cNvSpPr>
            <a:spLocks noGrp="1"/>
          </p:cNvSpPr>
          <p:nvPr>
            <p:ph type="body" sz="quarter" idx="13"/>
          </p:nvPr>
        </p:nvSpPr>
        <p:spPr>
          <a:xfrm>
            <a:off x="2729165" y="4254621"/>
            <a:ext cx="7851751" cy="643342"/>
          </a:xfrm>
        </p:spPr>
        <p:txBody>
          <a:bodyPr/>
          <a:lstStyle>
            <a:lvl1pPr>
              <a:buFontTx/>
              <a:buNone/>
              <a:defRPr sz="1051" b="0">
                <a:solidFill>
                  <a:schemeClr val="bg1">
                    <a:lumMod val="65000"/>
                  </a:schemeClr>
                </a:solidFill>
              </a:defRPr>
            </a:lvl1pPr>
            <a:lvl2pPr>
              <a:buFontTx/>
              <a:buNone/>
              <a:defRPr sz="1051" b="0">
                <a:solidFill>
                  <a:schemeClr val="bg1">
                    <a:lumMod val="65000"/>
                  </a:schemeClr>
                </a:solidFill>
              </a:defRPr>
            </a:lvl2pPr>
            <a:lvl3pPr marL="0" indent="0">
              <a:buFontTx/>
              <a:buNone/>
              <a:defRPr sz="900" b="0">
                <a:solidFill>
                  <a:schemeClr val="bg1">
                    <a:lumMod val="65000"/>
                  </a:schemeClr>
                </a:solidFill>
              </a:defRPr>
            </a:lvl3pPr>
            <a:lvl4pPr marL="345591" indent="0">
              <a:buFontTx/>
              <a:buNone/>
              <a:defRPr sz="900" b="0">
                <a:solidFill>
                  <a:schemeClr val="bg1">
                    <a:lumMod val="65000"/>
                  </a:schemeClr>
                </a:solidFill>
              </a:defRPr>
            </a:lvl4pPr>
            <a:lvl5pPr marL="539987"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23" name="Text Placeholder 2"/>
          <p:cNvSpPr>
            <a:spLocks noGrp="1"/>
          </p:cNvSpPr>
          <p:nvPr>
            <p:ph type="body" sz="quarter" idx="14"/>
          </p:nvPr>
        </p:nvSpPr>
        <p:spPr>
          <a:xfrm>
            <a:off x="2729163" y="3806220"/>
            <a:ext cx="2411739"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591" indent="0">
              <a:buFontTx/>
              <a:buNone/>
              <a:defRPr sz="900" b="0">
                <a:solidFill>
                  <a:schemeClr val="bg1">
                    <a:lumMod val="65000"/>
                  </a:schemeClr>
                </a:solidFill>
              </a:defRPr>
            </a:lvl4pPr>
            <a:lvl5pPr marL="539987" indent="0">
              <a:buFontTx/>
              <a:buNone/>
              <a:defRPr sz="900" b="0">
                <a:solidFill>
                  <a:schemeClr val="bg1">
                    <a:lumMod val="65000"/>
                  </a:schemeClr>
                </a:solidFill>
              </a:defRPr>
            </a:lvl5pPr>
          </a:lstStyle>
          <a:p>
            <a:pPr lvl="0"/>
            <a:r>
              <a:rPr lang="en-US" smtClean="0"/>
              <a:t>Click to edit Master text styles</a:t>
            </a:r>
          </a:p>
        </p:txBody>
      </p:sp>
      <p:sp>
        <p:nvSpPr>
          <p:cNvPr id="11" name="TextBox 10"/>
          <p:cNvSpPr txBox="1"/>
          <p:nvPr userDrawn="1"/>
        </p:nvSpPr>
        <p:spPr>
          <a:xfrm>
            <a:off x="2594344"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9163" y="3322856"/>
            <a:ext cx="2045212" cy="374143"/>
          </a:xfrm>
          <a:prstGeom prst="rect">
            <a:avLst/>
          </a:prstGeom>
        </p:spPr>
      </p:pic>
    </p:spTree>
    <p:extLst>
      <p:ext uri="{BB962C8B-B14F-4D97-AF65-F5344CB8AC3E}">
        <p14:creationId xmlns:p14="http://schemas.microsoft.com/office/powerpoint/2010/main" val="228835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KPMG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0613573" y="6163444"/>
            <a:ext cx="563447" cy="363730"/>
          </a:xfrm>
          <a:prstGeom prst="rect">
            <a:avLst/>
          </a:prstGeom>
        </p:spPr>
        <p:txBody>
          <a:bodyPr/>
          <a:lstStyle/>
          <a:p>
            <a:fld id="{00B6EA78-4C76-0244-93D5-530CFDE3012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198732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PMG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13573" y="6163444"/>
            <a:ext cx="563447" cy="363730"/>
          </a:xfrm>
          <a:prstGeom prst="rect">
            <a:avLst/>
          </a:prstGeom>
        </p:spPr>
        <p:txBody>
          <a:bodyPr/>
          <a:lstStyle/>
          <a:p>
            <a:fld id="{00B6EA78-4C76-0244-93D5-530CFDE30121}" type="slidenum">
              <a:rPr lang="en-US">
                <a:solidFill>
                  <a:srgbClr val="000000"/>
                </a:solidFill>
              </a:rPr>
              <a:pPr/>
              <a:t>‹Nº›</a:t>
            </a:fld>
            <a:endParaRPr lang="en-US">
              <a:solidFill>
                <a:srgbClr val="000000"/>
              </a:solidFill>
            </a:endParaRPr>
          </a:p>
        </p:txBody>
      </p:sp>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endParaRPr lang="es-ES_tradnl" sz="1500" dirty="0" err="1">
              <a:solidFill>
                <a:prstClr val="white"/>
              </a:solidFill>
            </a:endParaRPr>
          </a:p>
        </p:txBody>
      </p:sp>
    </p:spTree>
    <p:extLst>
      <p:ext uri="{BB962C8B-B14F-4D97-AF65-F5344CB8AC3E}">
        <p14:creationId xmlns:p14="http://schemas.microsoft.com/office/powerpoint/2010/main" val="512572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7" y="1"/>
            <a:ext cx="12192000" cy="6858000"/>
          </a:xfrm>
          <a:prstGeom prst="rect">
            <a:avLst/>
          </a:prstGeom>
        </p:spPr>
      </p:pic>
      <p:sp>
        <p:nvSpPr>
          <p:cNvPr id="8" name="Title 1"/>
          <p:cNvSpPr>
            <a:spLocks noGrp="1"/>
          </p:cNvSpPr>
          <p:nvPr>
            <p:ph type="ctrTitle" hasCustomPrompt="1"/>
          </p:nvPr>
        </p:nvSpPr>
        <p:spPr>
          <a:xfrm>
            <a:off x="4823214" y="1435300"/>
            <a:ext cx="6461087" cy="3510000"/>
          </a:xfrm>
        </p:spPr>
        <p:txBody>
          <a:bodyPr anchor="t" anchorCtr="0"/>
          <a:lstStyle>
            <a:lvl1pPr algn="l">
              <a:defRPr sz="11000" baseline="0">
                <a:solidFill>
                  <a:schemeClr val="bg1"/>
                </a:solidFill>
              </a:defRPr>
            </a:lvl1pPr>
          </a:lstStyle>
          <a:p>
            <a:r>
              <a:rPr lang="en-GB" dirty="0" smtClean="0"/>
              <a:t>Title slide 3</a:t>
            </a:r>
            <a:br>
              <a:rPr lang="en-GB" dirty="0" smtClean="0"/>
            </a:br>
            <a:r>
              <a:rPr lang="en-GB" dirty="0" smtClean="0"/>
              <a:t>left light vertical image</a:t>
            </a:r>
            <a:endParaRPr lang="en-US" dirty="0"/>
          </a:p>
        </p:txBody>
      </p:sp>
      <p:sp>
        <p:nvSpPr>
          <p:cNvPr id="16" name="Freeform 19"/>
          <p:cNvSpPr>
            <a:spLocks noChangeAspect="1" noEditPoints="1"/>
          </p:cNvSpPr>
          <p:nvPr userDrawn="1"/>
        </p:nvSpPr>
        <p:spPr bwMode="auto">
          <a:xfrm>
            <a:off x="484251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4862811" y="5390900"/>
            <a:ext cx="642062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9241995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1</a:t>
            </a:r>
            <a:br>
              <a:rPr lang="en-GB" dirty="0" smtClean="0"/>
            </a:br>
            <a:r>
              <a:rPr lang="en-GB" dirty="0" smtClean="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5230107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GB" dirty="0" smtClean="0"/>
              <a:t>Title slide 2</a:t>
            </a:r>
            <a:br>
              <a:rPr lang="en-GB" dirty="0" smtClean="0"/>
            </a:br>
            <a:r>
              <a:rPr lang="en-GB" dirty="0" smtClean="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59263161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p:spPr>
        <p:txBody>
          <a:bodyPr anchor="t" anchorCtr="0"/>
          <a:lstStyle>
            <a:lvl1pPr algn="l">
              <a:defRPr sz="11000" baseline="0">
                <a:solidFill>
                  <a:schemeClr val="bg1"/>
                </a:solidFill>
              </a:defRPr>
            </a:lvl1pPr>
          </a:lstStyle>
          <a:p>
            <a:r>
              <a:rPr lang="en-GB" dirty="0" smtClean="0"/>
              <a:t>Title slide 3</a:t>
            </a:r>
            <a:br>
              <a:rPr lang="en-GB" dirty="0" smtClean="0"/>
            </a:br>
            <a:r>
              <a:rPr lang="en-GB" dirty="0" smtClean="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4862811" y="5390900"/>
            <a:ext cx="642062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6237704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bg1"/>
                </a:solidFill>
              </a:defRPr>
            </a:lvl1pPr>
          </a:lstStyle>
          <a:p>
            <a:r>
              <a:rPr lang="en-GB" dirty="0" smtClean="0"/>
              <a:t>Title slide 4</a:t>
            </a:r>
            <a:br>
              <a:rPr lang="en-GB" dirty="0" smtClean="0"/>
            </a:br>
            <a:r>
              <a:rPr lang="en-GB" dirty="0" smtClean="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3925798" y="5390900"/>
            <a:ext cx="726781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6522793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3" name="Rectangle 2"/>
          <p:cNvSpPr/>
          <p:nvPr userDrawn="1"/>
        </p:nvSpPr>
        <p:spPr>
          <a:xfrm>
            <a:off x="1493138" y="1"/>
            <a:ext cx="1069886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s-ES" sz="1500" dirty="0" err="1">
              <a:solidFill>
                <a:prstClr val="white"/>
              </a:solidFill>
            </a:endParaRPr>
          </a:p>
        </p:txBody>
      </p:sp>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1510" t="3594"/>
          <a:stretch/>
        </p:blipFill>
        <p:spPr>
          <a:xfrm>
            <a:off x="7455486" y="2162286"/>
            <a:ext cx="4351276" cy="4098505"/>
          </a:xfrm>
          <a:prstGeom prst="rect">
            <a:avLst/>
          </a:prstGeom>
        </p:spPr>
      </p:pic>
    </p:spTree>
    <p:extLst>
      <p:ext uri="{BB962C8B-B14F-4D97-AF65-F5344CB8AC3E}">
        <p14:creationId xmlns:p14="http://schemas.microsoft.com/office/powerpoint/2010/main" val="31200546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4294967295" pos="173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6017737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95501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03497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42533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78229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4771"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bg1"/>
                </a:solidFill>
              </a:defRPr>
            </a:lvl1pPr>
          </a:lstStyle>
          <a:p>
            <a:r>
              <a:rPr lang="en-GB" dirty="0" smtClean="0"/>
              <a:t>Title slide 4</a:t>
            </a:r>
            <a:br>
              <a:rPr lang="en-GB" dirty="0" smtClean="0"/>
            </a:br>
            <a:r>
              <a:rPr lang="en-GB" dirty="0" smtClean="0"/>
              <a:t>left dark vertical image</a:t>
            </a:r>
            <a:endParaRPr lang="en-US" dirty="0"/>
          </a:p>
        </p:txBody>
      </p:sp>
      <p:sp>
        <p:nvSpPr>
          <p:cNvPr id="16" name="Freeform 19"/>
          <p:cNvSpPr>
            <a:spLocks noChangeAspect="1" noEditPoints="1"/>
          </p:cNvSpPr>
          <p:nvPr userDrawn="1"/>
        </p:nvSpPr>
        <p:spPr bwMode="auto">
          <a:xfrm>
            <a:off x="3905501"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3925799" y="5390900"/>
            <a:ext cx="726781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52910839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941331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711626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37864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4049374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en-US" smtClean="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‹Nº›</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636238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2203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3777293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3276369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447498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185863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3" name="Rectangle 2"/>
          <p:cNvSpPr/>
          <p:nvPr userDrawn="1"/>
        </p:nvSpPr>
        <p:spPr>
          <a:xfrm>
            <a:off x="1493138" y="1"/>
            <a:ext cx="106988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1" tIns="54611" rIns="54611" bIns="54611" rtlCol="0" anchor="ctr"/>
          <a:lstStyle/>
          <a:p>
            <a:endParaRPr lang="es-ES" sz="1500" dirty="0" err="1">
              <a:solidFill>
                <a:prstClr val="white"/>
              </a:solidFill>
            </a:endParaRPr>
          </a:p>
        </p:txBody>
      </p:sp>
      <p:sp>
        <p:nvSpPr>
          <p:cNvPr id="17"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16"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749463" y="5390900"/>
            <a:ext cx="698314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059" y="1713186"/>
            <a:ext cx="4427872" cy="4844379"/>
          </a:xfrm>
          <a:prstGeom prst="rect">
            <a:avLst/>
          </a:prstGeom>
        </p:spPr>
      </p:pic>
    </p:spTree>
    <p:extLst>
      <p:ext uri="{BB962C8B-B14F-4D97-AF65-F5344CB8AC3E}">
        <p14:creationId xmlns:p14="http://schemas.microsoft.com/office/powerpoint/2010/main" val="196836913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73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771881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289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63637984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847003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smtClean="0"/>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968093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p:spPr>
        <p:txBody>
          <a:bodyPr/>
          <a:lstStyle>
            <a:lvl1pPr>
              <a:defRPr/>
            </a:lvl1pPr>
          </a:lstStyle>
          <a:p>
            <a:r>
              <a:rPr lang="en-US" dirty="0" smtClean="0"/>
              <a:t>Colors</a:t>
            </a:r>
            <a:endParaRPr lang="en-US" dirty="0"/>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Violet</a:t>
              </a:r>
            </a:p>
            <a:p>
              <a:pPr algn="ctr"/>
              <a:r>
                <a:rPr lang="en-GB" sz="900">
                  <a:solidFill>
                    <a:prstClr val="white"/>
                  </a:solidFill>
                </a:rPr>
                <a:t>72 / 54 / 152</a:t>
              </a:r>
              <a:endParaRPr lang="en-GB" sz="900"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Green</a:t>
              </a:r>
            </a:p>
            <a:p>
              <a:pPr algn="ctr"/>
              <a:r>
                <a:rPr lang="en-GB" sz="900">
                  <a:solidFill>
                    <a:prstClr val="white"/>
                  </a:solidFill>
                </a:rPr>
                <a:t>67 / 176 / 42</a:t>
              </a:r>
              <a:endParaRPr lang="en-GB" sz="900"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Red</a:t>
              </a:r>
            </a:p>
            <a:p>
              <a:pPr algn="ctr"/>
              <a:r>
                <a:rPr lang="en-GB" sz="900">
                  <a:solidFill>
                    <a:prstClr val="white"/>
                  </a:solidFill>
                </a:rPr>
                <a:t>188 / 32 / 75</a:t>
              </a:r>
              <a:endParaRPr lang="en-GB" sz="900"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Blue</a:t>
              </a:r>
            </a:p>
            <a:p>
              <a:pPr algn="ctr"/>
              <a:r>
                <a:rPr lang="en-GB" sz="900">
                  <a:solidFill>
                    <a:prstClr val="white"/>
                  </a:solidFill>
                </a:rPr>
                <a:t>0 / 145 / 218</a:t>
              </a:r>
              <a:endParaRPr lang="en-GB" sz="900"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3469500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3" y="5011443"/>
            <a:ext cx="7851751" cy="643342"/>
          </a:xfrm>
        </p:spPr>
        <p:txBody>
          <a:bodyPr/>
          <a:lstStyle>
            <a:lvl1pPr>
              <a:buFontTx/>
              <a:buNone/>
              <a:defRPr sz="1050" b="0">
                <a:solidFill>
                  <a:schemeClr val="bg1">
                    <a:lumMod val="65000"/>
                  </a:schemeClr>
                </a:solidFill>
              </a:defRPr>
            </a:lvl1pPr>
            <a:lvl2pPr>
              <a:buFontTx/>
              <a:buNone/>
              <a:defRPr sz="105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4" name="Text Placeholder 2"/>
          <p:cNvSpPr>
            <a:spLocks noGrp="1"/>
          </p:cNvSpPr>
          <p:nvPr>
            <p:ph type="body" sz="quarter" idx="12"/>
          </p:nvPr>
        </p:nvSpPr>
        <p:spPr>
          <a:xfrm>
            <a:off x="2729162" y="5711030"/>
            <a:ext cx="7851751" cy="169277"/>
          </a:xfrm>
        </p:spPr>
        <p:txBody>
          <a:bodyPr>
            <a:noAutofit/>
          </a:bodyPr>
          <a:lstStyle>
            <a:lvl1pPr>
              <a:buFontTx/>
              <a:buNone/>
              <a:defRPr sz="105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5" name="Text Placeholder 2"/>
          <p:cNvSpPr>
            <a:spLocks noGrp="1"/>
          </p:cNvSpPr>
          <p:nvPr>
            <p:ph type="body" sz="quarter" idx="13"/>
          </p:nvPr>
        </p:nvSpPr>
        <p:spPr>
          <a:xfrm>
            <a:off x="2729163" y="4254621"/>
            <a:ext cx="7851751" cy="643342"/>
          </a:xfrm>
        </p:spPr>
        <p:txBody>
          <a:bodyPr/>
          <a:lstStyle>
            <a:lvl1pPr>
              <a:buFontTx/>
              <a:buNone/>
              <a:defRPr sz="1050" b="0">
                <a:solidFill>
                  <a:schemeClr val="bg1">
                    <a:lumMod val="65000"/>
                  </a:schemeClr>
                </a:solidFill>
              </a:defRPr>
            </a:lvl1pPr>
            <a:lvl2pPr>
              <a:buFontTx/>
              <a:buNone/>
              <a:defRPr sz="105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23" name="Text Placeholder 2"/>
          <p:cNvSpPr>
            <a:spLocks noGrp="1"/>
          </p:cNvSpPr>
          <p:nvPr>
            <p:ph type="body" sz="quarter" idx="14"/>
          </p:nvPr>
        </p:nvSpPr>
        <p:spPr>
          <a:xfrm>
            <a:off x="2729163" y="3806220"/>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9163" y="3322854"/>
            <a:ext cx="2045212" cy="374143"/>
          </a:xfrm>
          <a:prstGeom prst="rect">
            <a:avLst/>
          </a:prstGeom>
        </p:spPr>
      </p:pic>
    </p:spTree>
    <p:extLst>
      <p:ext uri="{BB962C8B-B14F-4D97-AF65-F5344CB8AC3E}">
        <p14:creationId xmlns:p14="http://schemas.microsoft.com/office/powerpoint/2010/main" val="3164548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KPMG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0613571" y="6163444"/>
            <a:ext cx="563447" cy="363730"/>
          </a:xfrm>
          <a:prstGeom prst="rect">
            <a:avLst/>
          </a:prstGeom>
        </p:spPr>
        <p:txBody>
          <a:bodyPr/>
          <a:lstStyle/>
          <a:p>
            <a:fld id="{00B6EA78-4C76-0244-93D5-530CFDE3012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517068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KPMG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13571" y="6163444"/>
            <a:ext cx="563447" cy="363730"/>
          </a:xfrm>
          <a:prstGeom prst="rect">
            <a:avLst/>
          </a:prstGeom>
        </p:spPr>
        <p:txBody>
          <a:bodyPr/>
          <a:lstStyle/>
          <a:p>
            <a:fld id="{00B6EA78-4C76-0244-93D5-530CFDE30121}" type="slidenum">
              <a:rPr lang="en-US">
                <a:solidFill>
                  <a:srgbClr val="000000"/>
                </a:solidFill>
              </a:rPr>
              <a:pPr/>
              <a:t>‹Nº›</a:t>
            </a:fld>
            <a:endParaRPr lang="en-US">
              <a:solidFill>
                <a:srgbClr val="000000"/>
              </a:solidFill>
            </a:endParaRPr>
          </a:p>
        </p:txBody>
      </p:sp>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s-ES_tradnl" sz="1500" dirty="0" err="1">
              <a:solidFill>
                <a:prstClr val="white"/>
              </a:solidFill>
            </a:endParaRPr>
          </a:p>
        </p:txBody>
      </p:sp>
    </p:spTree>
    <p:extLst>
      <p:ext uri="{BB962C8B-B14F-4D97-AF65-F5344CB8AC3E}">
        <p14:creationId xmlns:p14="http://schemas.microsoft.com/office/powerpoint/2010/main" val="3490418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1"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8489951" cy="3510000"/>
          </a:xfrm>
        </p:spPr>
        <p:txBody>
          <a:bodyPr anchor="t" anchorCtr="0"/>
          <a:lstStyle>
            <a:lvl1pPr algn="l">
              <a:defRPr sz="11000" baseline="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10" name="Freeform 19"/>
          <p:cNvSpPr>
            <a:spLocks noChangeAspect="1" noEditPoints="1"/>
          </p:cNvSpPr>
          <p:nvPr userDrawn="1"/>
        </p:nvSpPr>
        <p:spPr bwMode="auto">
          <a:xfrm>
            <a:off x="2729163" y="524433"/>
            <a:ext cx="1079151"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045158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778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4864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609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ags" Target="../tags/tag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3202" y="1331360"/>
            <a:ext cx="10194471" cy="454556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10739439"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‹Nº›</a:t>
            </a:fld>
            <a:endParaRPr lang="en-US" dirty="0">
              <a:solidFill>
                <a:srgbClr val="00338D"/>
              </a:solidFill>
              <a:cs typeface="Arial" panose="020B0604020202020204" pitchFamily="34" charset="0"/>
            </a:endParaRPr>
          </a:p>
        </p:txBody>
      </p:sp>
      <p:sp>
        <p:nvSpPr>
          <p:cNvPr id="25" name="TextBox 24"/>
          <p:cNvSpPr txBox="1"/>
          <p:nvPr userDrawn="1"/>
        </p:nvSpPr>
        <p:spPr>
          <a:xfrm>
            <a:off x="2594344"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26" name="Freeform 19"/>
          <p:cNvSpPr>
            <a:spLocks noEditPoints="1"/>
          </p:cNvSpPr>
          <p:nvPr userDrawn="1"/>
        </p:nvSpPr>
        <p:spPr bwMode="auto">
          <a:xfrm>
            <a:off x="1003202" y="6266999"/>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TextBox 29"/>
          <p:cNvSpPr txBox="1"/>
          <p:nvPr userDrawn="1">
            <p:custDataLst>
              <p:tags r:id="rId31"/>
            </p:custDataLst>
          </p:nvPr>
        </p:nvSpPr>
        <p:spPr>
          <a:xfrm>
            <a:off x="2234935" y="6266997"/>
            <a:ext cx="7756800" cy="370800"/>
          </a:xfrm>
          <a:prstGeom prst="rect">
            <a:avLst/>
          </a:prstGeom>
          <a:noFill/>
        </p:spPr>
        <p:txBody>
          <a:bodyPr wrap="square" lIns="0" tIns="0" rIns="0" bIns="0" rtlCol="0">
            <a:noAutofit/>
          </a:bodyPr>
          <a:lstStyle/>
          <a:p>
            <a:pPr>
              <a:defRPr/>
            </a:pPr>
            <a:r>
              <a:rPr lang="es-ES" sz="600">
                <a:solidFill>
                  <a:prstClr val="white">
                    <a:lumMod val="65000"/>
                  </a:prstClr>
                </a:solidFill>
              </a:rPr>
              <a:t>© 2018 KPMG, S.A., sociedad anónima española y miembro de la red KPMG de firmas independientes, miembros de la red KPMG, afiliadas a KPMG International Cooperative (“KPMG International”), sociedad suiza. Todos los derechos reservados.</a:t>
            </a:r>
            <a:endParaRPr lang="es-ES" sz="600" dirty="0">
              <a:solidFill>
                <a:prstClr val="white">
                  <a:lumMod val="65000"/>
                </a:prstClr>
              </a:solidFill>
            </a:endParaRPr>
          </a:p>
        </p:txBody>
      </p:sp>
    </p:spTree>
    <p:extLst>
      <p:ext uri="{BB962C8B-B14F-4D97-AF65-F5344CB8AC3E}">
        <p14:creationId xmlns:p14="http://schemas.microsoft.com/office/powerpoint/2010/main" val="3293372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par>
    </p:tnLst>
  </p:timing>
  <p:txStyles>
    <p:titleStyle>
      <a:lvl1pPr algn="l" defTabSz="914377"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377"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393" indent="-284393"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5986" indent="-230394"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379" indent="-284393"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7973" indent="-230394"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566" indent="-284393"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159" indent="-228594" algn="l" defTabSz="914377"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‹Nº›</a:t>
            </a:fld>
            <a:endParaRPr lang="en-US" dirty="0">
              <a:solidFill>
                <a:srgbClr val="00338D"/>
              </a:solidFill>
              <a:cs typeface="Arial" panose="020B0604020202020204" pitchFamily="34" charset="0"/>
            </a:endParaRPr>
          </a:p>
        </p:txBody>
      </p:sp>
      <p:sp>
        <p:nvSpPr>
          <p:cNvPr id="25" name="TextBox 24"/>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TextBox 29"/>
          <p:cNvSpPr txBox="1"/>
          <p:nvPr userDrawn="1">
            <p:custDataLst>
              <p:tags r:id="rId31"/>
            </p:custDataLst>
          </p:nvPr>
        </p:nvSpPr>
        <p:spPr>
          <a:xfrm>
            <a:off x="2234934" y="6266997"/>
            <a:ext cx="7756800" cy="370800"/>
          </a:xfrm>
          <a:prstGeom prst="rect">
            <a:avLst/>
          </a:prstGeom>
          <a:noFill/>
        </p:spPr>
        <p:txBody>
          <a:bodyPr wrap="square" lIns="0" tIns="0" rIns="0" bIns="0" rtlCol="0">
            <a:noAutofit/>
          </a:bodyPr>
          <a:lstStyle/>
          <a:p>
            <a:pPr>
              <a:defRPr/>
            </a:pPr>
            <a:r>
              <a:rPr lang="es-ES" sz="600" smtClean="0">
                <a:solidFill>
                  <a:prstClr val="white">
                    <a:lumMod val="65000"/>
                  </a:prstClr>
                </a:solidFill>
              </a:rPr>
              <a:t>© 2018 KPMG, S.A., sociedad anónima española y miembro de la red KPMG de firmas independientes, miembros de la red KPMG, afiliadas a KPMG International Cooperative (“KPMG International”), sociedad suiza. Todos los derechos reservados.</a:t>
            </a:r>
            <a:endParaRPr lang="es-ES" sz="600" dirty="0">
              <a:solidFill>
                <a:prstClr val="white">
                  <a:lumMod val="65000"/>
                </a:prstClr>
              </a:solidFill>
            </a:endParaRPr>
          </a:p>
        </p:txBody>
      </p:sp>
    </p:spTree>
    <p:extLst>
      <p:ext uri="{BB962C8B-B14F-4D97-AF65-F5344CB8AC3E}">
        <p14:creationId xmlns:p14="http://schemas.microsoft.com/office/powerpoint/2010/main" val="33321200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p:timing>
    <p:tnLst>
      <p:par>
        <p:cTn id="1" dur="indefinite" restart="never" nodeType="tmRoot"/>
      </p:par>
    </p:tnLst>
  </p:timing>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3702">
          <p15:clr>
            <a:srgbClr val="F26B43"/>
          </p15:clr>
        </p15:guide>
        <p15:guide id="4294967295" pos="627">
          <p15:clr>
            <a:srgbClr val="F26B43"/>
          </p15:clr>
        </p15:guide>
        <p15:guide id="4294967295" pos="7055">
          <p15:clr>
            <a:srgbClr val="F26B43"/>
          </p15:clr>
        </p15:guide>
        <p15:guide id="4294967295" orient="horz" pos="833">
          <p15:clr>
            <a:srgbClr val="F26B43"/>
          </p15:clr>
        </p15:guide>
        <p15:guide id="4294967295" orient="horz" pos="608">
          <p15:clr>
            <a:srgbClr val="F26B43"/>
          </p15:clr>
        </p15:guide>
        <p15:guide id="4294967295"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Take the Lead</a:t>
            </a:r>
            <a:br>
              <a:rPr lang="en-GB" dirty="0" smtClean="0"/>
            </a:br>
            <a:r>
              <a:rPr lang="en-GB" sz="6000" dirty="0" err="1" smtClean="0"/>
              <a:t>Evento</a:t>
            </a:r>
            <a:r>
              <a:rPr lang="en-GB" sz="6000" dirty="0" smtClean="0"/>
              <a:t> Alumni - IWF</a:t>
            </a:r>
            <a:endParaRPr lang="en-GB" sz="6000" dirty="0"/>
          </a:p>
        </p:txBody>
      </p:sp>
      <p:sp>
        <p:nvSpPr>
          <p:cNvPr id="5" name="Subtitle 4"/>
          <p:cNvSpPr>
            <a:spLocks noGrp="1"/>
          </p:cNvSpPr>
          <p:nvPr>
            <p:ph type="subTitle" idx="11"/>
          </p:nvPr>
        </p:nvSpPr>
        <p:spPr>
          <a:xfrm>
            <a:off x="2749462" y="5218883"/>
            <a:ext cx="3041738" cy="421425"/>
          </a:xfrm>
        </p:spPr>
        <p:txBody>
          <a:bodyPr/>
          <a:lstStyle/>
          <a:p>
            <a:r>
              <a:rPr lang="en-GB" sz="1400" b="0" dirty="0" smtClean="0">
                <a:latin typeface="Univers for KPMG" panose="020B0603020202020204" pitchFamily="34" charset="0"/>
              </a:rPr>
              <a:t>14 </a:t>
            </a:r>
            <a:r>
              <a:rPr lang="en-GB" sz="1400" b="0" dirty="0" err="1" smtClean="0">
                <a:latin typeface="Univers for KPMG" panose="020B0603020202020204" pitchFamily="34" charset="0"/>
              </a:rPr>
              <a:t>Noviember</a:t>
            </a:r>
            <a:r>
              <a:rPr lang="en-GB" sz="1400" b="0" dirty="0" smtClean="0">
                <a:latin typeface="Univers for KPMG" panose="020B0603020202020204" pitchFamily="34" charset="0"/>
              </a:rPr>
              <a:t> 2018</a:t>
            </a:r>
            <a:endParaRPr lang="en-GB" sz="1400" b="0" dirty="0">
              <a:latin typeface="Univers for KPMG" panose="020B0603020202020204" pitchFamily="34" charset="0"/>
            </a:endParaRPr>
          </a:p>
        </p:txBody>
      </p:sp>
    </p:spTree>
    <p:extLst>
      <p:ext uri="{BB962C8B-B14F-4D97-AF65-F5344CB8AC3E}">
        <p14:creationId xmlns:p14="http://schemas.microsoft.com/office/powerpoint/2010/main" val="357204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8400" y="1611479"/>
            <a:ext cx="10195200" cy="4546800"/>
          </a:xfrm>
        </p:spPr>
        <p:txBody>
          <a:bodyPr/>
          <a:lstStyle/>
          <a:p>
            <a:r>
              <a:rPr lang="es-ES" sz="1400" dirty="0" smtClean="0"/>
              <a:t>Contexto: La actividad se enmarca en </a:t>
            </a:r>
            <a:r>
              <a:rPr lang="es-ES" sz="1400" dirty="0" err="1" smtClean="0"/>
              <a:t>Take</a:t>
            </a:r>
            <a:r>
              <a:rPr lang="es-ES" sz="1400" dirty="0" smtClean="0"/>
              <a:t> </a:t>
            </a:r>
            <a:r>
              <a:rPr lang="es-ES" sz="1400" dirty="0" err="1" smtClean="0"/>
              <a:t>the</a:t>
            </a:r>
            <a:r>
              <a:rPr lang="es-ES" sz="1400" dirty="0" smtClean="0"/>
              <a:t> Lead, programa de desarrollo de talento para mujeres de KPMG. </a:t>
            </a:r>
          </a:p>
          <a:p>
            <a:r>
              <a:rPr lang="es-ES" sz="1400" dirty="0" smtClean="0"/>
              <a:t>Perfil </a:t>
            </a:r>
            <a:r>
              <a:rPr lang="es-ES" sz="1400" dirty="0"/>
              <a:t>participantes</a:t>
            </a:r>
            <a:r>
              <a:rPr lang="es-ES" sz="1400" b="0" dirty="0"/>
              <a:t>: mujeres de alto potencial, de todas las áreas de KPMG, de las tres ediciones de </a:t>
            </a:r>
            <a:r>
              <a:rPr lang="es-ES" sz="1400" b="0" dirty="0" err="1"/>
              <a:t>Take</a:t>
            </a:r>
            <a:r>
              <a:rPr lang="es-ES" sz="1400" b="0" dirty="0"/>
              <a:t> </a:t>
            </a:r>
            <a:r>
              <a:rPr lang="es-ES" sz="1400" b="0" dirty="0" err="1"/>
              <a:t>the</a:t>
            </a:r>
            <a:r>
              <a:rPr lang="es-ES" sz="1400" b="0" dirty="0"/>
              <a:t> Lead (la edición en marcha y dos anteriores ya cerradas). </a:t>
            </a:r>
            <a:r>
              <a:rPr lang="es-ES" sz="1400" b="0" dirty="0" smtClean="0"/>
              <a:t>Esperamos la asistencia de un </a:t>
            </a:r>
            <a:r>
              <a:rPr lang="es-ES" sz="1400" b="0" dirty="0"/>
              <a:t>grupo de unas 70 mujeres:</a:t>
            </a:r>
          </a:p>
          <a:p>
            <a:pPr marL="285750" indent="-285750">
              <a:buFont typeface="Arial" panose="020B0604020202020204" pitchFamily="34" charset="0"/>
              <a:buChar char="•"/>
            </a:pPr>
            <a:r>
              <a:rPr lang="es-ES" sz="1400" dirty="0"/>
              <a:t>Managers </a:t>
            </a:r>
          </a:p>
          <a:p>
            <a:pPr marL="285750" indent="-285750">
              <a:buFont typeface="Arial" panose="020B0604020202020204" pitchFamily="34" charset="0"/>
              <a:buChar char="•"/>
            </a:pPr>
            <a:r>
              <a:rPr lang="es-ES" sz="1400" dirty="0"/>
              <a:t>Senior Managers</a:t>
            </a:r>
          </a:p>
          <a:p>
            <a:pPr marL="285750" indent="-285750">
              <a:buFont typeface="Arial" panose="020B0604020202020204" pitchFamily="34" charset="0"/>
              <a:buChar char="•"/>
            </a:pPr>
            <a:r>
              <a:rPr lang="es-ES" sz="1400" dirty="0"/>
              <a:t>Directoras</a:t>
            </a:r>
          </a:p>
          <a:p>
            <a:r>
              <a:rPr lang="es-ES" sz="1400" dirty="0" smtClean="0"/>
              <a:t>Descripción de </a:t>
            </a:r>
            <a:r>
              <a:rPr lang="es-ES" sz="1400" dirty="0" err="1" smtClean="0"/>
              <a:t>Take</a:t>
            </a:r>
            <a:r>
              <a:rPr lang="es-ES" sz="1400" dirty="0" smtClean="0"/>
              <a:t> </a:t>
            </a:r>
            <a:r>
              <a:rPr lang="es-ES" sz="1400" dirty="0" err="1" smtClean="0"/>
              <a:t>the</a:t>
            </a:r>
            <a:r>
              <a:rPr lang="es-ES" sz="1400" dirty="0" smtClean="0"/>
              <a:t> Lead:</a:t>
            </a:r>
          </a:p>
          <a:p>
            <a:r>
              <a:rPr lang="es-ES" sz="1400" b="0" dirty="0"/>
              <a:t>El objetivo principal del programa es proporcionar a las mujeres herramientas para impulsar su carrera profesional. Buscamos así un aumento del número de mujeres directivas en KPMG.</a:t>
            </a:r>
          </a:p>
          <a:p>
            <a:r>
              <a:rPr lang="es-ES" sz="1400" b="0" dirty="0"/>
              <a:t>El programa consta de: </a:t>
            </a:r>
          </a:p>
          <a:p>
            <a:pPr marL="285750" lvl="1" indent="-285750">
              <a:buFont typeface="Arial" panose="020B0604020202020204" pitchFamily="34" charset="0"/>
              <a:buChar char="•"/>
            </a:pPr>
            <a:r>
              <a:rPr lang="es-ES" sz="1400" b="0" dirty="0"/>
              <a:t>Coaching</a:t>
            </a:r>
            <a:r>
              <a:rPr lang="es-ES" sz="1400" b="0" dirty="0" smtClean="0"/>
              <a:t>, con </a:t>
            </a:r>
            <a:r>
              <a:rPr lang="es-ES" sz="1400" b="0" dirty="0" err="1" smtClean="0"/>
              <a:t>coaches</a:t>
            </a:r>
            <a:r>
              <a:rPr lang="es-ES" sz="1400" b="0" dirty="0" smtClean="0"/>
              <a:t> externos expertos en desarrollo directivo, </a:t>
            </a:r>
            <a:r>
              <a:rPr lang="es-ES" sz="1400" b="0" dirty="0"/>
              <a:t>para </a:t>
            </a:r>
            <a:r>
              <a:rPr lang="es-ES" sz="1400" b="0" dirty="0" smtClean="0"/>
              <a:t>impulsar </a:t>
            </a:r>
            <a:r>
              <a:rPr lang="es-ES" sz="1400" b="0" dirty="0"/>
              <a:t>a las </a:t>
            </a:r>
            <a:r>
              <a:rPr lang="es-ES" sz="1400" b="0" dirty="0" smtClean="0"/>
              <a:t>mujeres a definir sus objetivos profesionales y personales y a identificar barreras y desarrollar capacidades para lograrlos.</a:t>
            </a:r>
          </a:p>
          <a:p>
            <a:pPr marL="285750" lvl="1" indent="-285750">
              <a:buFont typeface="Arial" panose="020B0604020202020204" pitchFamily="34" charset="0"/>
              <a:buChar char="•"/>
            </a:pPr>
            <a:r>
              <a:rPr lang="es-ES" sz="1400" b="0" dirty="0" smtClean="0"/>
              <a:t>Formación: Talleres de Liderazgo, Asertividad..</a:t>
            </a:r>
          </a:p>
          <a:p>
            <a:pPr marL="285750" lvl="1" indent="-285750">
              <a:buFont typeface="Arial" panose="020B0604020202020204" pitchFamily="34" charset="0"/>
              <a:buChar char="•"/>
            </a:pPr>
            <a:r>
              <a:rPr lang="es-ES" sz="1400" b="0" dirty="0" err="1" smtClean="0"/>
              <a:t>Mentoring</a:t>
            </a:r>
            <a:r>
              <a:rPr lang="es-ES" sz="1400" b="0" dirty="0" smtClean="0"/>
              <a:t>, con socias y socios de KPMG como mentores, para impulsar la visión global de firma y el </a:t>
            </a:r>
            <a:r>
              <a:rPr lang="es-ES" sz="1400" b="0" dirty="0" err="1" smtClean="0"/>
              <a:t>networking</a:t>
            </a:r>
            <a:r>
              <a:rPr lang="es-ES" sz="1400" b="0" dirty="0" smtClean="0"/>
              <a:t> interno</a:t>
            </a:r>
          </a:p>
          <a:p>
            <a:pPr marL="285750" lvl="1" indent="-285750">
              <a:buFont typeface="Arial" panose="020B0604020202020204" pitchFamily="34" charset="0"/>
              <a:buChar char="•"/>
            </a:pPr>
            <a:r>
              <a:rPr lang="es-ES" sz="1400" b="0" dirty="0" err="1" smtClean="0"/>
              <a:t>Networking</a:t>
            </a:r>
            <a:r>
              <a:rPr lang="es-ES" sz="1400" b="0" dirty="0" smtClean="0"/>
              <a:t> y visibilidad: Encuentros y participación como ponentes en actividades de firma.</a:t>
            </a:r>
            <a:endParaRPr lang="es-ES" sz="1400" dirty="0" smtClean="0"/>
          </a:p>
          <a:p>
            <a:pPr marL="285750" indent="-285750">
              <a:buFont typeface="Arial" panose="020B0604020202020204" pitchFamily="34" charset="0"/>
              <a:buChar char="•"/>
            </a:pPr>
            <a:endParaRPr lang="es-ES" dirty="0"/>
          </a:p>
          <a:p>
            <a:endParaRPr lang="es-ES" dirty="0" smtClean="0"/>
          </a:p>
          <a:p>
            <a:endParaRPr lang="es-ES" dirty="0"/>
          </a:p>
        </p:txBody>
      </p:sp>
      <p:sp>
        <p:nvSpPr>
          <p:cNvPr id="3" name="Title 2"/>
          <p:cNvSpPr>
            <a:spLocks noGrp="1"/>
          </p:cNvSpPr>
          <p:nvPr>
            <p:ph type="title"/>
          </p:nvPr>
        </p:nvSpPr>
        <p:spPr/>
        <p:txBody>
          <a:bodyPr/>
          <a:lstStyle/>
          <a:p>
            <a:r>
              <a:rPr lang="es-ES" dirty="0"/>
              <a:t>Evento </a:t>
            </a:r>
            <a:r>
              <a:rPr lang="es-ES" dirty="0" smtClean="0"/>
              <a:t>Alumni </a:t>
            </a:r>
            <a:r>
              <a:rPr lang="es-ES" dirty="0" err="1"/>
              <a:t>Take</a:t>
            </a:r>
            <a:r>
              <a:rPr lang="es-ES" dirty="0"/>
              <a:t> </a:t>
            </a:r>
            <a:r>
              <a:rPr lang="es-ES" dirty="0" err="1"/>
              <a:t>the</a:t>
            </a:r>
            <a:r>
              <a:rPr lang="es-ES" dirty="0"/>
              <a:t> Lead – IWF 14 Nov 2018</a:t>
            </a:r>
          </a:p>
        </p:txBody>
      </p:sp>
    </p:spTree>
    <p:extLst>
      <p:ext uri="{BB962C8B-B14F-4D97-AF65-F5344CB8AC3E}">
        <p14:creationId xmlns:p14="http://schemas.microsoft.com/office/powerpoint/2010/main" val="93178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98400" y="1573238"/>
            <a:ext cx="10195200" cy="4749167"/>
          </a:xfrm>
        </p:spPr>
        <p:txBody>
          <a:bodyPr/>
          <a:lstStyle/>
          <a:p>
            <a:r>
              <a:rPr lang="es-ES" sz="1200" dirty="0" smtClean="0"/>
              <a:t>11:00 a 11:15: Apertura Evento – Ana Fernández </a:t>
            </a:r>
            <a:r>
              <a:rPr lang="es-ES" sz="1200" dirty="0" err="1" smtClean="0"/>
              <a:t>Poderós</a:t>
            </a:r>
            <a:r>
              <a:rPr lang="es-ES" sz="1200" dirty="0" smtClean="0"/>
              <a:t> – Carmen Herranz</a:t>
            </a:r>
          </a:p>
          <a:p>
            <a:endParaRPr lang="es-ES" sz="1200" dirty="0" smtClean="0"/>
          </a:p>
          <a:p>
            <a:r>
              <a:rPr lang="es-ES" sz="1200" dirty="0" smtClean="0"/>
              <a:t>11:15 a 12:30 Mesa redonda 1: Imagen </a:t>
            </a:r>
            <a:r>
              <a:rPr lang="es-ES" sz="1200" dirty="0"/>
              <a:t>y marca </a:t>
            </a:r>
            <a:r>
              <a:rPr lang="es-ES" sz="1200" dirty="0" smtClean="0"/>
              <a:t>personal</a:t>
            </a:r>
          </a:p>
          <a:p>
            <a:pPr marL="285744" lvl="1" indent="-285744">
              <a:buSzPts val="1000"/>
              <a:buFont typeface="Arial" panose="020B0604020202020204" pitchFamily="34" charset="0"/>
              <a:buChar char="•"/>
              <a:tabLst>
                <a:tab pos="457200" algn="l"/>
              </a:tabLst>
            </a:pPr>
            <a:r>
              <a:rPr lang="es-ES" sz="1200" dirty="0"/>
              <a:t>Mónica </a:t>
            </a:r>
            <a:r>
              <a:rPr lang="es-ES" sz="1200" dirty="0" err="1"/>
              <a:t>Deza</a:t>
            </a:r>
            <a:r>
              <a:rPr lang="es-ES" sz="1200" dirty="0"/>
              <a:t>: Global CEO </a:t>
            </a:r>
            <a:r>
              <a:rPr lang="es-ES" sz="1200" dirty="0" err="1"/>
              <a:t>Bendit</a:t>
            </a:r>
            <a:r>
              <a:rPr lang="es-ES" sz="1200" dirty="0"/>
              <a:t> </a:t>
            </a:r>
            <a:r>
              <a:rPr lang="es-ES" sz="1200" dirty="0" err="1"/>
              <a:t>Thinking</a:t>
            </a:r>
            <a:r>
              <a:rPr lang="es-ES" sz="1200" dirty="0"/>
              <a:t>, consejera independiente de Axa España</a:t>
            </a:r>
          </a:p>
          <a:p>
            <a:pPr marL="285744" lvl="1" indent="-285744">
              <a:buSzPts val="1000"/>
              <a:buFont typeface="Arial" panose="020B0604020202020204" pitchFamily="34" charset="0"/>
              <a:buChar char="•"/>
              <a:tabLst>
                <a:tab pos="457200" algn="l"/>
              </a:tabLst>
            </a:pPr>
            <a:r>
              <a:rPr lang="en-GB" sz="1200" dirty="0"/>
              <a:t>Sara </a:t>
            </a:r>
            <a:r>
              <a:rPr lang="en-GB" sz="1200" dirty="0" err="1"/>
              <a:t>Bieger</a:t>
            </a:r>
            <a:r>
              <a:rPr lang="en-GB" sz="1200" dirty="0"/>
              <a:t>: </a:t>
            </a:r>
            <a:r>
              <a:rPr lang="en-GB" sz="1200" dirty="0" err="1"/>
              <a:t>Socia</a:t>
            </a:r>
            <a:r>
              <a:rPr lang="en-GB" sz="1200" dirty="0"/>
              <a:t> de </a:t>
            </a:r>
            <a:r>
              <a:rPr lang="en-GB" sz="1200" dirty="0" err="1"/>
              <a:t>AltoPartners</a:t>
            </a:r>
            <a:r>
              <a:rPr lang="en-GB" sz="1200" dirty="0"/>
              <a:t> Executives Search &amp; leadership Advisory, </a:t>
            </a:r>
            <a:r>
              <a:rPr lang="en-GB" sz="1200" dirty="0" err="1"/>
              <a:t>consejera</a:t>
            </a:r>
            <a:r>
              <a:rPr lang="en-GB" sz="1200" dirty="0"/>
              <a:t> </a:t>
            </a:r>
            <a:r>
              <a:rPr lang="en-GB" sz="1200" dirty="0" err="1"/>
              <a:t>independiente</a:t>
            </a:r>
            <a:r>
              <a:rPr lang="en-GB" sz="1200" dirty="0"/>
              <a:t> de </a:t>
            </a:r>
            <a:r>
              <a:rPr lang="en-GB" sz="1200" dirty="0" err="1"/>
              <a:t>Axa</a:t>
            </a:r>
            <a:r>
              <a:rPr lang="en-GB" sz="1200" dirty="0"/>
              <a:t> </a:t>
            </a:r>
            <a:r>
              <a:rPr lang="en-GB" sz="1200" dirty="0" err="1"/>
              <a:t>España</a:t>
            </a:r>
            <a:endParaRPr lang="es-ES" sz="1200" dirty="0"/>
          </a:p>
          <a:p>
            <a:pPr marL="285744" lvl="1" indent="-285744">
              <a:buSzPts val="1000"/>
              <a:buFont typeface="Arial" panose="020B0604020202020204" pitchFamily="34" charset="0"/>
              <a:buChar char="•"/>
              <a:tabLst>
                <a:tab pos="457200" algn="l"/>
              </a:tabLst>
            </a:pPr>
            <a:r>
              <a:rPr lang="es-ES" sz="1200" dirty="0"/>
              <a:t>Val Díez, Directora General de STANPA y de la Academia del Perfume</a:t>
            </a:r>
          </a:p>
          <a:p>
            <a:pPr lvl="1"/>
            <a:r>
              <a:rPr lang="es-ES_tradnl" sz="1200" dirty="0" smtClean="0"/>
              <a:t>Modera: Virginia Souto Guisasola, Directora de Management </a:t>
            </a:r>
            <a:r>
              <a:rPr lang="es-ES_tradnl" sz="1200" dirty="0" err="1" smtClean="0"/>
              <a:t>Consulting</a:t>
            </a:r>
            <a:r>
              <a:rPr lang="es-ES_tradnl" sz="1200" dirty="0" smtClean="0"/>
              <a:t> – Soluciones - KPMG</a:t>
            </a:r>
          </a:p>
          <a:p>
            <a:pPr lvl="1"/>
            <a:endParaRPr lang="es-ES_tradnl" sz="1200" b="1" dirty="0"/>
          </a:p>
          <a:p>
            <a:pPr lvl="1"/>
            <a:r>
              <a:rPr lang="es-ES_tradnl" sz="1200" b="1" dirty="0" smtClean="0"/>
              <a:t>12:30 – 12:50 Café </a:t>
            </a:r>
            <a:r>
              <a:rPr lang="es-ES_tradnl" sz="1200" b="1" dirty="0" err="1" smtClean="0"/>
              <a:t>networking</a:t>
            </a:r>
            <a:r>
              <a:rPr lang="es-ES_tradnl" sz="1200" b="1" dirty="0" smtClean="0"/>
              <a:t> - Descanso</a:t>
            </a:r>
          </a:p>
          <a:p>
            <a:pPr lvl="1"/>
            <a:r>
              <a:rPr lang="es-ES_tradnl" sz="1200" b="1" dirty="0" smtClean="0"/>
              <a:t>12:50 – 13:00 Apertura mesa 2: Nacho Faus, CEO </a:t>
            </a:r>
            <a:r>
              <a:rPr lang="es-ES_tradnl" sz="1200" b="1" dirty="0" smtClean="0"/>
              <a:t>KPMG</a:t>
            </a:r>
          </a:p>
          <a:p>
            <a:pPr lvl="1"/>
            <a:endParaRPr lang="es-ES_tradnl" sz="1200" b="1" dirty="0" smtClean="0"/>
          </a:p>
          <a:p>
            <a:r>
              <a:rPr lang="es-ES_tradnl" sz="1200" dirty="0" smtClean="0"/>
              <a:t>13:00 </a:t>
            </a:r>
            <a:r>
              <a:rPr lang="es-ES_tradnl" sz="1200" dirty="0" smtClean="0"/>
              <a:t>– 14:30 Mesa redonda 2: Comunicación </a:t>
            </a:r>
            <a:endParaRPr lang="es-ES_tradnl" sz="1200" dirty="0"/>
          </a:p>
          <a:p>
            <a:pPr marL="342900" lvl="1" indent="-342900">
              <a:buSzPts val="1000"/>
              <a:buFont typeface="Symbol" panose="05050102010706020507" pitchFamily="18" charset="2"/>
              <a:buChar char=""/>
              <a:tabLst>
                <a:tab pos="457200" algn="l"/>
              </a:tabLst>
            </a:pPr>
            <a:r>
              <a:rPr lang="es-ES_tradnl" sz="1200" dirty="0"/>
              <a:t>Natalia Escalada: Periodista, directora de </a:t>
            </a:r>
            <a:r>
              <a:rPr lang="es-ES_tradnl" sz="1200" dirty="0" err="1"/>
              <a:t>Best</a:t>
            </a:r>
            <a:r>
              <a:rPr lang="es-ES_tradnl" sz="1200" dirty="0"/>
              <a:t> Imagen, Comunicación e Imagen Corporativa</a:t>
            </a:r>
            <a:endParaRPr lang="es-ES" sz="1200" dirty="0"/>
          </a:p>
          <a:p>
            <a:pPr marL="342900" lvl="1" indent="-342900">
              <a:buSzPts val="1000"/>
              <a:buFont typeface="Symbol" panose="05050102010706020507" pitchFamily="18" charset="2"/>
              <a:buChar char=""/>
              <a:tabLst>
                <a:tab pos="457200" algn="l"/>
              </a:tabLst>
            </a:pPr>
            <a:r>
              <a:rPr lang="es-ES_tradnl" sz="1200" dirty="0"/>
              <a:t>Gloria Lomana: Periodista, experta en liderazgo femenino, comunicación y análisis político, autora de “Juegos de Poder” y “#El </a:t>
            </a:r>
            <a:r>
              <a:rPr lang="es-ES_tradnl" sz="1200" dirty="0" err="1"/>
              <a:t>FindelMilenio</a:t>
            </a:r>
            <a:r>
              <a:rPr lang="es-ES_tradnl" sz="1200" dirty="0"/>
              <a:t>” </a:t>
            </a:r>
            <a:endParaRPr lang="es-ES" sz="1200" dirty="0"/>
          </a:p>
          <a:p>
            <a:pPr marL="342900" lvl="1" indent="-342900">
              <a:buSzPts val="1000"/>
              <a:buFont typeface="Symbol" panose="05050102010706020507" pitchFamily="18" charset="2"/>
              <a:buChar char=""/>
              <a:tabLst>
                <a:tab pos="457200" algn="l"/>
              </a:tabLst>
            </a:pPr>
            <a:r>
              <a:rPr lang="es-ES_tradnl" sz="1200" dirty="0"/>
              <a:t>Nathalie </a:t>
            </a:r>
            <a:r>
              <a:rPr lang="es-ES_tradnl" sz="1200" dirty="0" err="1"/>
              <a:t>Picquot</a:t>
            </a:r>
            <a:r>
              <a:rPr lang="es-ES_tradnl" sz="1200" dirty="0"/>
              <a:t>, Directora General de Twitter España y Portugal </a:t>
            </a:r>
            <a:endParaRPr lang="es-ES" sz="1200" dirty="0"/>
          </a:p>
          <a:p>
            <a:pPr lvl="1"/>
            <a:r>
              <a:rPr lang="es-ES_tradnl" sz="1200" dirty="0" smtClean="0"/>
              <a:t>Modera</a:t>
            </a:r>
            <a:r>
              <a:rPr lang="es-ES_tradnl" sz="1200" dirty="0"/>
              <a:t>: </a:t>
            </a:r>
            <a:r>
              <a:rPr lang="es-ES_tradnl" sz="1200" dirty="0" err="1"/>
              <a:t>Jerusalem</a:t>
            </a:r>
            <a:r>
              <a:rPr lang="es-ES_tradnl" sz="1200" dirty="0"/>
              <a:t> Hernández </a:t>
            </a:r>
            <a:r>
              <a:rPr lang="es-ES_tradnl" sz="1200" dirty="0" smtClean="0"/>
              <a:t>Velasco, Directora de </a:t>
            </a:r>
            <a:r>
              <a:rPr lang="es-ES_tradnl" sz="1200" dirty="0" err="1" smtClean="0"/>
              <a:t>Risk</a:t>
            </a:r>
            <a:r>
              <a:rPr lang="es-ES_tradnl" sz="1200" dirty="0" smtClean="0"/>
              <a:t> </a:t>
            </a:r>
            <a:r>
              <a:rPr lang="es-ES_tradnl" sz="1200" dirty="0" err="1" smtClean="0"/>
              <a:t>Consulting</a:t>
            </a:r>
            <a:r>
              <a:rPr lang="es-ES_tradnl" sz="1200" dirty="0" smtClean="0"/>
              <a:t> – IARCS – Sostenibilidad _ KPMG </a:t>
            </a:r>
            <a:endParaRPr lang="es-ES_tradnl" sz="1200" dirty="0"/>
          </a:p>
          <a:p>
            <a:pPr marL="0" lvl="2" indent="0">
              <a:buNone/>
            </a:pPr>
            <a:endParaRPr lang="es-ES" sz="1200" b="1" dirty="0" smtClean="0"/>
          </a:p>
          <a:p>
            <a:pPr marL="0" lvl="2" indent="0">
              <a:buNone/>
            </a:pPr>
            <a:r>
              <a:rPr lang="es-ES" sz="1200" b="1" dirty="0" smtClean="0"/>
              <a:t>14:30 – 15:30 - Comida </a:t>
            </a:r>
            <a:r>
              <a:rPr lang="es-ES" sz="1200" b="1" dirty="0" err="1" smtClean="0"/>
              <a:t>networking</a:t>
            </a:r>
            <a:endParaRPr lang="es-ES" sz="1200" b="1" dirty="0"/>
          </a:p>
        </p:txBody>
      </p:sp>
      <p:sp>
        <p:nvSpPr>
          <p:cNvPr id="3" name="Title 2"/>
          <p:cNvSpPr>
            <a:spLocks noGrp="1"/>
          </p:cNvSpPr>
          <p:nvPr>
            <p:ph type="title"/>
          </p:nvPr>
        </p:nvSpPr>
        <p:spPr/>
        <p:txBody>
          <a:bodyPr/>
          <a:lstStyle/>
          <a:p>
            <a:r>
              <a:rPr lang="es-ES" dirty="0" smtClean="0"/>
              <a:t>Evento </a:t>
            </a:r>
            <a:r>
              <a:rPr lang="es-ES" dirty="0"/>
              <a:t>A</a:t>
            </a:r>
            <a:r>
              <a:rPr lang="es-ES" dirty="0" smtClean="0"/>
              <a:t>lumni </a:t>
            </a:r>
            <a:r>
              <a:rPr lang="es-ES" dirty="0" err="1" smtClean="0"/>
              <a:t>Take</a:t>
            </a:r>
            <a:r>
              <a:rPr lang="es-ES" dirty="0" smtClean="0"/>
              <a:t> </a:t>
            </a:r>
            <a:r>
              <a:rPr lang="es-ES" dirty="0" err="1" smtClean="0"/>
              <a:t>the</a:t>
            </a:r>
            <a:r>
              <a:rPr lang="es-ES" dirty="0" smtClean="0"/>
              <a:t> Lead – IWF 14 Nov 2018</a:t>
            </a:r>
            <a:endParaRPr lang="es-ES" dirty="0"/>
          </a:p>
        </p:txBody>
      </p:sp>
    </p:spTree>
    <p:extLst>
      <p:ext uri="{BB962C8B-B14F-4D97-AF65-F5344CB8AC3E}">
        <p14:creationId xmlns:p14="http://schemas.microsoft.com/office/powerpoint/2010/main" val="38673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6677" y="1494249"/>
            <a:ext cx="10195200" cy="4546800"/>
          </a:xfrm>
        </p:spPr>
        <p:txBody>
          <a:bodyPr/>
          <a:lstStyle/>
          <a:p>
            <a:r>
              <a:rPr lang="es-ES" sz="1200" dirty="0" smtClean="0"/>
              <a:t>Mesa </a:t>
            </a:r>
            <a:r>
              <a:rPr lang="es-ES" sz="1200" dirty="0"/>
              <a:t>redonda 1: Imagen y marca personal</a:t>
            </a:r>
          </a:p>
          <a:p>
            <a:pPr marL="285744" lvl="1" indent="-285744">
              <a:buSzPts val="1000"/>
              <a:buFont typeface="Arial" panose="020B0604020202020204" pitchFamily="34" charset="0"/>
              <a:buChar char="•"/>
              <a:tabLst>
                <a:tab pos="457200" algn="l"/>
              </a:tabLst>
            </a:pPr>
            <a:r>
              <a:rPr lang="es-ES" sz="1200" dirty="0"/>
              <a:t>Mónica </a:t>
            </a:r>
            <a:r>
              <a:rPr lang="es-ES" sz="1200" dirty="0" err="1"/>
              <a:t>Deza</a:t>
            </a:r>
            <a:r>
              <a:rPr lang="es-ES" sz="1200" dirty="0"/>
              <a:t>: Global CEO </a:t>
            </a:r>
            <a:r>
              <a:rPr lang="es-ES" sz="1200" dirty="0" err="1"/>
              <a:t>Bendit</a:t>
            </a:r>
            <a:r>
              <a:rPr lang="es-ES" sz="1200" dirty="0"/>
              <a:t> </a:t>
            </a:r>
            <a:r>
              <a:rPr lang="es-ES" sz="1200" dirty="0" err="1"/>
              <a:t>Thinking</a:t>
            </a:r>
            <a:r>
              <a:rPr lang="es-ES" sz="1200" dirty="0"/>
              <a:t>, consejera independiente de Axa España</a:t>
            </a:r>
          </a:p>
          <a:p>
            <a:pPr marL="285744" lvl="1" indent="-285744">
              <a:buSzPts val="1000"/>
              <a:buFont typeface="Arial" panose="020B0604020202020204" pitchFamily="34" charset="0"/>
              <a:buChar char="•"/>
              <a:tabLst>
                <a:tab pos="457200" algn="l"/>
              </a:tabLst>
            </a:pPr>
            <a:r>
              <a:rPr lang="en-GB" sz="1200" dirty="0"/>
              <a:t>Sara </a:t>
            </a:r>
            <a:r>
              <a:rPr lang="en-GB" sz="1200" dirty="0" err="1"/>
              <a:t>Bieger</a:t>
            </a:r>
            <a:r>
              <a:rPr lang="en-GB" sz="1200" dirty="0"/>
              <a:t>: </a:t>
            </a:r>
            <a:r>
              <a:rPr lang="en-GB" sz="1200" dirty="0" err="1"/>
              <a:t>Socia</a:t>
            </a:r>
            <a:r>
              <a:rPr lang="en-GB" sz="1200" dirty="0"/>
              <a:t> de </a:t>
            </a:r>
            <a:r>
              <a:rPr lang="en-GB" sz="1200" dirty="0" err="1"/>
              <a:t>AltoPartners</a:t>
            </a:r>
            <a:r>
              <a:rPr lang="en-GB" sz="1200" dirty="0"/>
              <a:t> Executives Search &amp; leadership Advisory, </a:t>
            </a:r>
            <a:r>
              <a:rPr lang="en-GB" sz="1200" dirty="0" err="1"/>
              <a:t>consejera</a:t>
            </a:r>
            <a:r>
              <a:rPr lang="en-GB" sz="1200" dirty="0"/>
              <a:t> </a:t>
            </a:r>
            <a:r>
              <a:rPr lang="en-GB" sz="1200" dirty="0" err="1"/>
              <a:t>independiente</a:t>
            </a:r>
            <a:r>
              <a:rPr lang="en-GB" sz="1200" dirty="0"/>
              <a:t> de </a:t>
            </a:r>
            <a:r>
              <a:rPr lang="en-GB" sz="1200" dirty="0" err="1"/>
              <a:t>Axa</a:t>
            </a:r>
            <a:r>
              <a:rPr lang="en-GB" sz="1200" dirty="0"/>
              <a:t> </a:t>
            </a:r>
            <a:r>
              <a:rPr lang="en-GB" sz="1200" dirty="0" err="1"/>
              <a:t>España</a:t>
            </a:r>
            <a:endParaRPr lang="es-ES" sz="1200" dirty="0"/>
          </a:p>
          <a:p>
            <a:pPr marL="285744" lvl="1" indent="-285744">
              <a:buSzPts val="1000"/>
              <a:buFont typeface="Arial" panose="020B0604020202020204" pitchFamily="34" charset="0"/>
              <a:buChar char="•"/>
              <a:tabLst>
                <a:tab pos="457200" algn="l"/>
              </a:tabLst>
            </a:pPr>
            <a:r>
              <a:rPr lang="es-ES" sz="1200" dirty="0"/>
              <a:t>Val Díez, Directora General de STANPA y de la Academia del Perfume</a:t>
            </a:r>
          </a:p>
          <a:p>
            <a:pPr lvl="1"/>
            <a:r>
              <a:rPr lang="es-ES_tradnl" sz="1200" dirty="0" smtClean="0"/>
              <a:t>Modera</a:t>
            </a:r>
            <a:r>
              <a:rPr lang="es-ES_tradnl" sz="1200" dirty="0"/>
              <a:t>: Virginia Souto Guisasola, Directora de Management </a:t>
            </a:r>
            <a:r>
              <a:rPr lang="es-ES_tradnl" sz="1200" dirty="0" err="1"/>
              <a:t>Consulting</a:t>
            </a:r>
            <a:r>
              <a:rPr lang="es-ES_tradnl" sz="1200" dirty="0"/>
              <a:t> – Soluciones </a:t>
            </a:r>
            <a:r>
              <a:rPr lang="es-ES_tradnl" sz="1200" dirty="0" smtClean="0"/>
              <a:t>– KPMG</a:t>
            </a:r>
          </a:p>
          <a:p>
            <a:pPr lvl="1"/>
            <a:endParaRPr lang="es-ES_tradnl" sz="1200" dirty="0"/>
          </a:p>
          <a:p>
            <a:pPr lvl="1"/>
            <a:r>
              <a:rPr lang="es-ES_tradnl" sz="1200" b="1" dirty="0" smtClean="0"/>
              <a:t>Esquema: </a:t>
            </a:r>
          </a:p>
          <a:p>
            <a:pPr lvl="1"/>
            <a:r>
              <a:rPr lang="es-ES_tradnl" sz="1200" b="1" dirty="0" smtClean="0"/>
              <a:t>Presentación de las participantes de la mesa: Moderadora presenta y primer turno de palabra </a:t>
            </a:r>
          </a:p>
          <a:p>
            <a:pPr lvl="1"/>
            <a:r>
              <a:rPr lang="es-ES_tradnl" sz="1200" b="1" dirty="0" smtClean="0"/>
              <a:t>Preguntas: planteadas por la moderadora, dirigidas a una participante de la mesa, para responder por todas.</a:t>
            </a:r>
          </a:p>
          <a:p>
            <a:pPr lvl="1"/>
            <a:r>
              <a:rPr lang="es-ES_tradnl" sz="1200" b="1" dirty="0" smtClean="0"/>
              <a:t>Propuesta de preguntas: </a:t>
            </a:r>
          </a:p>
          <a:p>
            <a:pPr marL="171450" lvl="1" indent="-171450">
              <a:buFont typeface="Arial" panose="020B0604020202020204" pitchFamily="34" charset="0"/>
              <a:buChar char="•"/>
            </a:pPr>
            <a:r>
              <a:rPr lang="es-ES_tradnl" sz="1200" dirty="0" smtClean="0"/>
              <a:t>¿Tenemos socialmente un estereotipo de cuál es la imagen de la mujer profesional de éxito? </a:t>
            </a:r>
          </a:p>
          <a:p>
            <a:pPr marL="171450" lvl="1" indent="-171450">
              <a:buFont typeface="Arial" panose="020B0604020202020204" pitchFamily="34" charset="0"/>
              <a:buChar char="•"/>
            </a:pPr>
            <a:r>
              <a:rPr lang="es-ES_tradnl" sz="1200" dirty="0" smtClean="0"/>
              <a:t>¿Hasta qué punto nos ayuda “seguir” ese estereotipo y hasta qué punto nos limita?</a:t>
            </a:r>
          </a:p>
          <a:p>
            <a:pPr marL="171450" lvl="1" indent="-171450">
              <a:buFont typeface="Arial" panose="020B0604020202020204" pitchFamily="34" charset="0"/>
              <a:buChar char="•"/>
            </a:pPr>
            <a:r>
              <a:rPr lang="es-ES_tradnl" sz="1200" dirty="0" smtClean="0"/>
              <a:t>¿Cómo se relacionan imagen y marca personal? ¿se puede construir una imagen de marca personal que sea realmente personal, fuera del estándar admitido en el contexto profesional?</a:t>
            </a:r>
          </a:p>
          <a:p>
            <a:pPr marL="171450" lvl="1" indent="-171450">
              <a:buFont typeface="Arial" panose="020B0604020202020204" pitchFamily="34" charset="0"/>
              <a:buChar char="•"/>
            </a:pPr>
            <a:r>
              <a:rPr lang="es-ES_tradnl" sz="1200" dirty="0" smtClean="0"/>
              <a:t>¿Desarrollar </a:t>
            </a:r>
            <a:r>
              <a:rPr lang="es-ES_tradnl" sz="1200" dirty="0"/>
              <a:t>una marca personal es una moda? </a:t>
            </a:r>
            <a:endParaRPr lang="es-ES_tradnl" sz="1200" dirty="0" smtClean="0"/>
          </a:p>
          <a:p>
            <a:pPr marL="171450" lvl="1" indent="-171450">
              <a:buFont typeface="Arial" panose="020B0604020202020204" pitchFamily="34" charset="0"/>
              <a:buChar char="•"/>
            </a:pPr>
            <a:r>
              <a:rPr lang="es-ES_tradnl" sz="1200" dirty="0" smtClean="0"/>
              <a:t>¿Qué cómo ven y qué aportan las generaciones más jóvenes al concepto de imagen y marca personal? </a:t>
            </a:r>
          </a:p>
          <a:p>
            <a:pPr marL="171450" lvl="1" indent="-171450">
              <a:buFont typeface="Arial" panose="020B0604020202020204" pitchFamily="34" charset="0"/>
              <a:buChar char="•"/>
            </a:pPr>
            <a:r>
              <a:rPr lang="es-ES_tradnl" sz="1200" dirty="0" smtClean="0"/>
              <a:t>¿Tienen las mujeres que esforzarse más también en este ámbito?</a:t>
            </a:r>
          </a:p>
          <a:p>
            <a:pPr lvl="1"/>
            <a:endParaRPr lang="es-ES_tradnl" sz="1200" dirty="0" smtClean="0"/>
          </a:p>
          <a:p>
            <a:pPr lvl="1"/>
            <a:r>
              <a:rPr lang="es-ES_tradnl" sz="1200" b="1" dirty="0" smtClean="0"/>
              <a:t>Apertura turno de preguntas al público</a:t>
            </a:r>
            <a:endParaRPr lang="es-ES_tradnl" sz="1200" dirty="0"/>
          </a:p>
          <a:p>
            <a:endParaRPr lang="es-ES" dirty="0"/>
          </a:p>
        </p:txBody>
      </p:sp>
      <p:sp>
        <p:nvSpPr>
          <p:cNvPr id="3" name="Title 2"/>
          <p:cNvSpPr>
            <a:spLocks noGrp="1"/>
          </p:cNvSpPr>
          <p:nvPr>
            <p:ph type="title"/>
          </p:nvPr>
        </p:nvSpPr>
        <p:spPr/>
        <p:txBody>
          <a:bodyPr/>
          <a:lstStyle/>
          <a:p>
            <a:r>
              <a:rPr lang="es-ES" dirty="0"/>
              <a:t>Evento </a:t>
            </a:r>
            <a:r>
              <a:rPr lang="es-ES" dirty="0" smtClean="0"/>
              <a:t>Alumni </a:t>
            </a:r>
            <a:r>
              <a:rPr lang="es-ES" dirty="0" err="1"/>
              <a:t>Take</a:t>
            </a:r>
            <a:r>
              <a:rPr lang="es-ES" dirty="0"/>
              <a:t> </a:t>
            </a:r>
            <a:r>
              <a:rPr lang="es-ES" dirty="0" err="1"/>
              <a:t>the</a:t>
            </a:r>
            <a:r>
              <a:rPr lang="es-ES" dirty="0"/>
              <a:t> Lead – IWF 14 Nov 2018</a:t>
            </a:r>
          </a:p>
        </p:txBody>
      </p:sp>
    </p:spTree>
    <p:extLst>
      <p:ext uri="{BB962C8B-B14F-4D97-AF65-F5344CB8AC3E}">
        <p14:creationId xmlns:p14="http://schemas.microsoft.com/office/powerpoint/2010/main" val="343241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10123" y="1787326"/>
            <a:ext cx="10195200" cy="4546800"/>
          </a:xfrm>
        </p:spPr>
        <p:txBody>
          <a:bodyPr/>
          <a:lstStyle/>
          <a:p>
            <a:r>
              <a:rPr lang="es-ES_tradnl" sz="1200" dirty="0"/>
              <a:t>13:00 – 14:30 Mesa redonda 2: Comunicación </a:t>
            </a:r>
          </a:p>
          <a:p>
            <a:pPr marL="171450" lvl="1" indent="-171450">
              <a:buSzPts val="1000"/>
              <a:buFont typeface="Arial" panose="020B0604020202020204" pitchFamily="34" charset="0"/>
              <a:buChar char="•"/>
              <a:tabLst>
                <a:tab pos="457200" algn="l"/>
              </a:tabLst>
            </a:pPr>
            <a:r>
              <a:rPr lang="es-ES_tradnl" sz="1200" dirty="0"/>
              <a:t>Natalia Escalada: Periodista, directora de </a:t>
            </a:r>
            <a:r>
              <a:rPr lang="es-ES_tradnl" sz="1200" dirty="0" err="1"/>
              <a:t>Best</a:t>
            </a:r>
            <a:r>
              <a:rPr lang="es-ES_tradnl" sz="1200" dirty="0"/>
              <a:t> Imagen, Comunicación e Imagen Corporativa</a:t>
            </a:r>
            <a:endParaRPr lang="es-ES" sz="1200" dirty="0"/>
          </a:p>
          <a:p>
            <a:pPr marL="171450" lvl="1" indent="-171450">
              <a:buSzPts val="1000"/>
              <a:buFont typeface="Arial" panose="020B0604020202020204" pitchFamily="34" charset="0"/>
              <a:buChar char="•"/>
              <a:tabLst>
                <a:tab pos="457200" algn="l"/>
              </a:tabLst>
            </a:pPr>
            <a:r>
              <a:rPr lang="es-ES_tradnl" sz="1200" dirty="0"/>
              <a:t>Gloria Lomana: Periodista, experta en liderazgo femenino, comunicación y análisis político, autora de “Juegos de Poder” y “#El </a:t>
            </a:r>
            <a:r>
              <a:rPr lang="es-ES_tradnl" sz="1200" dirty="0" err="1"/>
              <a:t>FindelMilenio</a:t>
            </a:r>
            <a:r>
              <a:rPr lang="es-ES_tradnl" sz="1200" dirty="0"/>
              <a:t>” </a:t>
            </a:r>
            <a:endParaRPr lang="es-ES" sz="1200" dirty="0"/>
          </a:p>
          <a:p>
            <a:pPr marL="171450" lvl="1" indent="-171450">
              <a:buSzPts val="1000"/>
              <a:buFont typeface="Arial" panose="020B0604020202020204" pitchFamily="34" charset="0"/>
              <a:buChar char="•"/>
              <a:tabLst>
                <a:tab pos="457200" algn="l"/>
              </a:tabLst>
            </a:pPr>
            <a:r>
              <a:rPr lang="es-ES_tradnl" sz="1200" dirty="0"/>
              <a:t>Nathalie </a:t>
            </a:r>
            <a:r>
              <a:rPr lang="es-ES_tradnl" sz="1200" dirty="0" err="1"/>
              <a:t>Picquot</a:t>
            </a:r>
            <a:r>
              <a:rPr lang="es-ES_tradnl" sz="1200" dirty="0"/>
              <a:t>, Directora General de Twitter España y Portugal </a:t>
            </a:r>
            <a:endParaRPr lang="es-ES" sz="1200" dirty="0"/>
          </a:p>
          <a:p>
            <a:pPr lvl="1"/>
            <a:r>
              <a:rPr lang="es-ES_tradnl" sz="1200" dirty="0" smtClean="0"/>
              <a:t>Modera</a:t>
            </a:r>
            <a:r>
              <a:rPr lang="es-ES_tradnl" sz="1200" dirty="0"/>
              <a:t>: </a:t>
            </a:r>
            <a:r>
              <a:rPr lang="es-ES_tradnl" sz="1200" dirty="0" err="1"/>
              <a:t>Jerusalem</a:t>
            </a:r>
            <a:r>
              <a:rPr lang="es-ES_tradnl" sz="1200" dirty="0"/>
              <a:t> Hernández Velasco, Directora de </a:t>
            </a:r>
            <a:r>
              <a:rPr lang="es-ES_tradnl" sz="1200" dirty="0" err="1"/>
              <a:t>Risk</a:t>
            </a:r>
            <a:r>
              <a:rPr lang="es-ES_tradnl" sz="1200" dirty="0"/>
              <a:t> </a:t>
            </a:r>
            <a:r>
              <a:rPr lang="es-ES_tradnl" sz="1200" dirty="0" err="1"/>
              <a:t>Consulting</a:t>
            </a:r>
            <a:r>
              <a:rPr lang="es-ES_tradnl" sz="1200" dirty="0"/>
              <a:t> – IARCS – Sostenibilidad _ KPMG </a:t>
            </a:r>
          </a:p>
          <a:p>
            <a:pPr lvl="1"/>
            <a:endParaRPr lang="es-ES_tradnl" sz="1200" dirty="0"/>
          </a:p>
          <a:p>
            <a:pPr lvl="1"/>
            <a:r>
              <a:rPr lang="es-ES_tradnl" sz="1200" b="1" dirty="0"/>
              <a:t>Presentación de las participantes de la mesa: Moderadora presenta y primer turno de palabra </a:t>
            </a:r>
          </a:p>
          <a:p>
            <a:pPr lvl="1"/>
            <a:r>
              <a:rPr lang="es-ES_tradnl" sz="1200" b="1" dirty="0"/>
              <a:t>Preguntas: planteadas por la moderadora, dirigidas a una participante de la mesa, para responder por todas.</a:t>
            </a:r>
          </a:p>
          <a:p>
            <a:pPr lvl="1"/>
            <a:r>
              <a:rPr lang="es-ES_tradnl" sz="1200" b="1" dirty="0"/>
              <a:t>Propuesta de preguntas: </a:t>
            </a:r>
          </a:p>
          <a:p>
            <a:pPr marL="171450" lvl="1" indent="-171450">
              <a:buFont typeface="Arial" panose="020B0604020202020204" pitchFamily="34" charset="0"/>
              <a:buChar char="•"/>
            </a:pPr>
            <a:r>
              <a:rPr lang="es-ES_tradnl" sz="1200" dirty="0" smtClean="0"/>
              <a:t>Se dice que las mujeres sabemos escuchar, somos más cercanas ...¿hay diferencias de género en la comunicación? ¿en el uso de las redes sociales? ¿en la comunicación en los equipos liderados por hombres/mujeres?</a:t>
            </a:r>
          </a:p>
          <a:p>
            <a:pPr marL="171450" lvl="1" indent="-171450">
              <a:buFont typeface="Arial" panose="020B0604020202020204" pitchFamily="34" charset="0"/>
              <a:buChar char="•"/>
            </a:pPr>
            <a:r>
              <a:rPr lang="es-ES_tradnl" sz="1200" dirty="0" smtClean="0"/>
              <a:t>¿Cómo debemos aprovechar esas diferencias (si existen) las mujeres para que nos ayuden al éxito profesional? ¿Qué debemos aprender?</a:t>
            </a:r>
          </a:p>
          <a:p>
            <a:pPr marL="171450" lvl="1" indent="-171450">
              <a:buFont typeface="Arial" panose="020B0604020202020204" pitchFamily="34" charset="0"/>
              <a:buChar char="•"/>
            </a:pPr>
            <a:r>
              <a:rPr lang="es-ES_tradnl" sz="1200" dirty="0" smtClean="0"/>
              <a:t>¿Cómo de importantes son las redes sociales como elemento de comunicación y construcción de marca personal?</a:t>
            </a:r>
          </a:p>
          <a:p>
            <a:pPr marL="171450" lvl="1" indent="-171450">
              <a:buFont typeface="Arial" panose="020B0604020202020204" pitchFamily="34" charset="0"/>
              <a:buChar char="•"/>
            </a:pPr>
            <a:endParaRPr lang="es-ES_tradnl" sz="1200" dirty="0"/>
          </a:p>
          <a:p>
            <a:pPr lvl="1"/>
            <a:r>
              <a:rPr lang="es-ES_tradnl" sz="1200" b="1" dirty="0"/>
              <a:t>Apertura turno de preguntas al público</a:t>
            </a:r>
            <a:endParaRPr lang="es-ES_tradnl" sz="1200" dirty="0"/>
          </a:p>
          <a:p>
            <a:pPr lvl="1"/>
            <a:endParaRPr lang="es-ES_tradnl" sz="1200" dirty="0" smtClean="0"/>
          </a:p>
          <a:p>
            <a:pPr marL="171450" lvl="1" indent="-171450">
              <a:buFont typeface="Arial" panose="020B0604020202020204" pitchFamily="34" charset="0"/>
              <a:buChar char="•"/>
            </a:pPr>
            <a:endParaRPr lang="es-ES_tradnl" sz="1200" dirty="0" smtClean="0"/>
          </a:p>
          <a:p>
            <a:pPr marL="171450" lvl="1" indent="-171450">
              <a:buFont typeface="Arial" panose="020B0604020202020204" pitchFamily="34" charset="0"/>
              <a:buChar char="•"/>
            </a:pPr>
            <a:endParaRPr lang="es-ES_tradnl" sz="1200" dirty="0"/>
          </a:p>
          <a:p>
            <a:endParaRPr lang="es-ES" dirty="0"/>
          </a:p>
        </p:txBody>
      </p:sp>
      <p:sp>
        <p:nvSpPr>
          <p:cNvPr id="3" name="Title 2"/>
          <p:cNvSpPr>
            <a:spLocks noGrp="1"/>
          </p:cNvSpPr>
          <p:nvPr>
            <p:ph type="title"/>
          </p:nvPr>
        </p:nvSpPr>
        <p:spPr/>
        <p:txBody>
          <a:bodyPr/>
          <a:lstStyle/>
          <a:p>
            <a:r>
              <a:rPr lang="es-ES" dirty="0"/>
              <a:t>Evento </a:t>
            </a:r>
            <a:r>
              <a:rPr lang="es-ES" dirty="0" err="1"/>
              <a:t>alumni</a:t>
            </a:r>
            <a:r>
              <a:rPr lang="es-ES" dirty="0"/>
              <a:t> </a:t>
            </a:r>
            <a:r>
              <a:rPr lang="es-ES" dirty="0" err="1"/>
              <a:t>Take</a:t>
            </a:r>
            <a:r>
              <a:rPr lang="es-ES" dirty="0"/>
              <a:t> </a:t>
            </a:r>
            <a:r>
              <a:rPr lang="es-ES" dirty="0" err="1"/>
              <a:t>the</a:t>
            </a:r>
            <a:r>
              <a:rPr lang="es-ES" dirty="0"/>
              <a:t> Lead – IWF 14 Nov 2018</a:t>
            </a:r>
          </a:p>
        </p:txBody>
      </p:sp>
    </p:spTree>
    <p:extLst>
      <p:ext uri="{BB962C8B-B14F-4D97-AF65-F5344CB8AC3E}">
        <p14:creationId xmlns:p14="http://schemas.microsoft.com/office/powerpoint/2010/main" val="26982050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493,4643"/>
  <p:tag name="ADV_LEFT" val="175,979"/>
  <p:tag name="ADV_HEIGHT" val="29,19685"/>
  <p:tag name="ADV_WIDTH" val="610,7717"/>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TOP" val="493,4643"/>
  <p:tag name="ADV_LEFT" val="175,979"/>
  <p:tag name="ADV_HEIGHT" val="29,19685"/>
  <p:tag name="ADV_WIDTH" val="610,7717"/>
  <p:tag name="ADV_COPYRIGHT" val="TRUE"/>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Widescreen Standard Template.potx" id="{45059408-A7CC-424D-8C8E-8AC01589DD81}" vid="{006FDB0B-3900-4530-8FEB-145103C052BA}"/>
    </a:ext>
  </a:extLst>
</a:theme>
</file>

<file path=ppt/theme/theme2.xml><?xml version="1.0" encoding="utf-8"?>
<a:theme xmlns:a="http://schemas.openxmlformats.org/drawingml/2006/main" name="1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Widescreen Standard Template.potx" id="{45059408-A7CC-424D-8C8E-8AC01589DD81}" vid="{006FDB0B-3900-4530-8FEB-145103C052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650</Words>
  <Application>Microsoft Office PowerPoint</Application>
  <PresentationFormat>Personalizado</PresentationFormat>
  <Paragraphs>72</Paragraphs>
  <Slides>5</Slides>
  <Notes>1</Notes>
  <HiddenSlides>0</HiddenSlides>
  <MMClips>0</MMClips>
  <ScaleCrop>false</ScaleCrop>
  <HeadingPairs>
    <vt:vector size="4" baseType="variant">
      <vt:variant>
        <vt:lpstr>Tema</vt:lpstr>
      </vt:variant>
      <vt:variant>
        <vt:i4>2</vt:i4>
      </vt:variant>
      <vt:variant>
        <vt:lpstr>Títulos de diapositiva</vt:lpstr>
      </vt:variant>
      <vt:variant>
        <vt:i4>5</vt:i4>
      </vt:variant>
    </vt:vector>
  </HeadingPairs>
  <TitlesOfParts>
    <vt:vector size="7" baseType="lpstr">
      <vt:lpstr>KPMG_Widescreen_16:9 02/02/2016</vt:lpstr>
      <vt:lpstr>1_KPMG_Widescreen_16:9 02/02/2016</vt:lpstr>
      <vt:lpstr>Take the Lead Evento Alumni - IWF</vt:lpstr>
      <vt:lpstr>Evento Alumni Take the Lead – IWF 14 Nov 2018</vt:lpstr>
      <vt:lpstr>Evento Alumni Take the Lead – IWF 14 Nov 2018</vt:lpstr>
      <vt:lpstr>Evento Alumni Take the Lead – IWF 14 Nov 2018</vt:lpstr>
      <vt:lpstr>Evento alumni Take the Lead – IWF 14 Nov 2018</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Evento IWF</dc:title>
  <dc:creator>Herranz Pascual, Carmen</dc:creator>
  <cp:lastModifiedBy>Mariona Roger</cp:lastModifiedBy>
  <cp:revision>18</cp:revision>
  <dcterms:created xsi:type="dcterms:W3CDTF">2018-09-23T17:34:43Z</dcterms:created>
  <dcterms:modified xsi:type="dcterms:W3CDTF">2018-10-24T08:45:06Z</dcterms:modified>
</cp:coreProperties>
</file>